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9"/>
  </p:notesMasterIdLst>
  <p:sldIdLst>
    <p:sldId id="256" r:id="rId2"/>
    <p:sldId id="259" r:id="rId3"/>
    <p:sldId id="258" r:id="rId4"/>
    <p:sldId id="261" r:id="rId5"/>
    <p:sldId id="257" r:id="rId6"/>
    <p:sldId id="262" r:id="rId7"/>
    <p:sldId id="263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81486" autoAdjust="0"/>
  </p:normalViewPr>
  <p:slideViewPr>
    <p:cSldViewPr snapToGrid="0">
      <p:cViewPr varScale="1">
        <p:scale>
          <a:sx n="70" d="100"/>
          <a:sy n="70" d="100"/>
        </p:scale>
        <p:origin x="116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35074-5AF3-4453-8407-C7692C3771EE}" type="datetimeFigureOut">
              <a:rPr lang="zh-TW" altLang="en-US" smtClean="0"/>
              <a:t>2023/4/20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29F80-A60E-45CF-81A8-5CC69D4E0B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413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i="0" dirty="0">
                <a:solidFill>
                  <a:srgbClr val="0F0F0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《AlphaGo</a:t>
            </a:r>
            <a:r>
              <a:rPr lang="zh-TW" altLang="en-US" sz="1200" b="1" i="0" dirty="0">
                <a:solidFill>
                  <a:srgbClr val="0F0F0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世紀對決</a:t>
            </a:r>
            <a:r>
              <a:rPr lang="en-US" altLang="zh-TW" sz="1200" b="1" i="0" dirty="0">
                <a:solidFill>
                  <a:srgbClr val="0F0F0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1200" b="1" i="0" dirty="0">
                <a:solidFill>
                  <a:srgbClr val="0F0F0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預告片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https://www.youtube.com/watch?v=KeWOIbxET94&amp;t=3s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9F80-A60E-45CF-81A8-5CC69D4E0B6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841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超級電腦「深藍」（</a:t>
            </a:r>
            <a:r>
              <a:rPr lang="en-US" altLang="zh-TW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Deep Blue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）成為第一個在標準比賽時限內擊敗西洋棋世界冠軍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（卡斯巴羅夫</a:t>
            </a:r>
            <a:r>
              <a:rPr lang="en-US" altLang="zh-TW" b="0" i="0" dirty="0">
                <a:solidFill>
                  <a:srgbClr val="2222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Garry Kasparov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的電腦。</a:t>
            </a:r>
            <a:endParaRPr lang="en-US" altLang="zh-TW" b="0" i="0" dirty="0">
              <a:solidFill>
                <a:srgbClr val="222222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0" i="0" dirty="0">
              <a:solidFill>
                <a:srgbClr val="222222"/>
              </a:solidFill>
              <a:effectLst/>
              <a:latin typeface="Helvetica" panose="020B0604020202020204" pitchFamily="34" charset="0"/>
              <a:ea typeface="微軟正黑體" panose="020B0604030504040204" pitchFamily="34" charset="-120"/>
            </a:endParaRPr>
          </a:p>
          <a:p>
            <a:r>
              <a:rPr lang="zh-TW" altLang="en-US" b="0" i="0" dirty="0">
                <a:solidFill>
                  <a:srgbClr val="66666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深藍仍然是專注於國際象棋的、以暴力窮舉為基礎的特定用途人工智能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  <a:ea typeface="微軟正黑體" panose="020B0604030504040204" pitchFamily="34" charset="-120"/>
              </a:rPr>
              <a:t>。</a:t>
            </a:r>
            <a:endParaRPr lang="en-US" altLang="zh-TW" b="0" i="0" dirty="0">
              <a:solidFill>
                <a:srgbClr val="222222"/>
              </a:solidFill>
              <a:effectLst/>
              <a:latin typeface="Helvetica" panose="020B0604020202020204" pitchFamily="34" charset="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深藍算法的核心是基於暴力窮舉：生成所有可能的走法，然後執行盡可能深的搜索，並不斷對局面進行評估，嘗試找出最佳走法。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9F80-A60E-45CF-81A8-5CC69D4E0B6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9814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757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43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218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1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328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31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3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827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06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27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953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20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2">
            <a:extLst>
              <a:ext uri="{FF2B5EF4-FFF2-40B4-BE49-F238E27FC236}">
                <a16:creationId xmlns:a16="http://schemas.microsoft.com/office/drawing/2014/main" id="{0447CD69-BCF9-4A64-B6B4-5FDB3B94C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3A7902C-B6CD-FE55-D669-2CC339079B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5674" y="1200149"/>
            <a:ext cx="4276725" cy="2943225"/>
          </a:xfrm>
        </p:spPr>
        <p:txBody>
          <a:bodyPr anchor="ctr">
            <a:normAutofit/>
          </a:bodyPr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CCD04D0-7420-DFA8-A7EC-6643D9CCE0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5674" y="4438650"/>
            <a:ext cx="4276726" cy="1689869"/>
          </a:xfrm>
        </p:spPr>
        <p:txBody>
          <a:bodyPr anchor="t">
            <a:normAutofit/>
          </a:bodyPr>
          <a:lstStyle/>
          <a:p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創新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AI</a:t>
            </a:r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碩一</a:t>
            </a: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111C71008</a:t>
            </a:r>
          </a:p>
          <a:p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何哲平</a:t>
            </a:r>
          </a:p>
        </p:txBody>
      </p:sp>
      <p:pic>
        <p:nvPicPr>
          <p:cNvPr id="16" name="Picture 3" descr="黑色背景上的白馬">
            <a:extLst>
              <a:ext uri="{FF2B5EF4-FFF2-40B4-BE49-F238E27FC236}">
                <a16:creationId xmlns:a16="http://schemas.microsoft.com/office/drawing/2014/main" id="{2440390E-E599-547B-E508-3B38490A1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82" r="12295" b="-1"/>
          <a:stretch/>
        </p:blipFill>
        <p:spPr>
          <a:xfrm>
            <a:off x="1" y="1"/>
            <a:ext cx="6632811" cy="6046542"/>
          </a:xfrm>
          <a:custGeom>
            <a:avLst/>
            <a:gdLst/>
            <a:ahLst/>
            <a:cxnLst/>
            <a:rect l="l" t="t" r="r" b="b"/>
            <a:pathLst>
              <a:path w="6972657" h="6356349">
                <a:moveTo>
                  <a:pt x="4162425" y="4810724"/>
                </a:moveTo>
                <a:cubicBezTo>
                  <a:pt x="4508954" y="4810724"/>
                  <a:pt x="4789872" y="5103559"/>
                  <a:pt x="4789872" y="5464789"/>
                </a:cubicBezTo>
                <a:cubicBezTo>
                  <a:pt x="4789872" y="5826019"/>
                  <a:pt x="4508954" y="6118855"/>
                  <a:pt x="4162425" y="6118855"/>
                </a:cubicBezTo>
                <a:cubicBezTo>
                  <a:pt x="3815896" y="6118855"/>
                  <a:pt x="3534978" y="5826019"/>
                  <a:pt x="3534978" y="5464789"/>
                </a:cubicBezTo>
                <a:cubicBezTo>
                  <a:pt x="3534978" y="5103559"/>
                  <a:pt x="3815896" y="4810724"/>
                  <a:pt x="4162425" y="4810724"/>
                </a:cubicBezTo>
                <a:close/>
                <a:moveTo>
                  <a:pt x="92101" y="4731176"/>
                </a:moveTo>
                <a:cubicBezTo>
                  <a:pt x="540880" y="4731176"/>
                  <a:pt x="904688" y="5094984"/>
                  <a:pt x="904688" y="5543763"/>
                </a:cubicBezTo>
                <a:cubicBezTo>
                  <a:pt x="904688" y="5964494"/>
                  <a:pt x="584935" y="6310542"/>
                  <a:pt x="175183" y="6352155"/>
                </a:cubicBezTo>
                <a:lnTo>
                  <a:pt x="92121" y="6356349"/>
                </a:lnTo>
                <a:lnTo>
                  <a:pt x="92081" y="6356349"/>
                </a:lnTo>
                <a:lnTo>
                  <a:pt x="9019" y="6352155"/>
                </a:lnTo>
                <a:lnTo>
                  <a:pt x="4079" y="6351401"/>
                </a:lnTo>
                <a:lnTo>
                  <a:pt x="0" y="6352492"/>
                </a:lnTo>
                <a:lnTo>
                  <a:pt x="0" y="4736748"/>
                </a:lnTo>
                <a:lnTo>
                  <a:pt x="9019" y="4735372"/>
                </a:lnTo>
                <a:cubicBezTo>
                  <a:pt x="36336" y="4732597"/>
                  <a:pt x="64052" y="4731176"/>
                  <a:pt x="92101" y="4731176"/>
                </a:cubicBezTo>
                <a:close/>
                <a:moveTo>
                  <a:pt x="6385770" y="2098604"/>
                </a:moveTo>
                <a:cubicBezTo>
                  <a:pt x="6543907" y="2107100"/>
                  <a:pt x="6698935" y="2178483"/>
                  <a:pt x="6813407" y="2310776"/>
                </a:cubicBezTo>
                <a:cubicBezTo>
                  <a:pt x="7042252" y="2575278"/>
                  <a:pt x="7022052" y="2983098"/>
                  <a:pt x="6768322" y="3221698"/>
                </a:cubicBezTo>
                <a:cubicBezTo>
                  <a:pt x="6718815" y="3268040"/>
                  <a:pt x="6662527" y="3305861"/>
                  <a:pt x="6601629" y="3333787"/>
                </a:cubicBezTo>
                <a:cubicBezTo>
                  <a:pt x="6357584" y="3444872"/>
                  <a:pt x="6072796" y="3380857"/>
                  <a:pt x="5894479" y="3174765"/>
                </a:cubicBezTo>
                <a:cubicBezTo>
                  <a:pt x="5665537" y="2910180"/>
                  <a:pt x="5685739" y="2502359"/>
                  <a:pt x="5939476" y="2263752"/>
                </a:cubicBezTo>
                <a:cubicBezTo>
                  <a:pt x="6066385" y="2144498"/>
                  <a:pt x="6227633" y="2090107"/>
                  <a:pt x="6385770" y="2098604"/>
                </a:cubicBezTo>
                <a:close/>
                <a:moveTo>
                  <a:pt x="0" y="0"/>
                </a:moveTo>
                <a:lnTo>
                  <a:pt x="5609109" y="0"/>
                </a:lnTo>
                <a:lnTo>
                  <a:pt x="5710855" y="100163"/>
                </a:lnTo>
                <a:cubicBezTo>
                  <a:pt x="5940043" y="363896"/>
                  <a:pt x="6060564" y="781193"/>
                  <a:pt x="5983550" y="1133306"/>
                </a:cubicBezTo>
                <a:cubicBezTo>
                  <a:pt x="5820740" y="1874471"/>
                  <a:pt x="4868226" y="1916819"/>
                  <a:pt x="4807924" y="2551785"/>
                </a:cubicBezTo>
                <a:cubicBezTo>
                  <a:pt x="4772098" y="2931077"/>
                  <a:pt x="5073952" y="3310271"/>
                  <a:pt x="5323480" y="3486493"/>
                </a:cubicBezTo>
                <a:cubicBezTo>
                  <a:pt x="5798207" y="3822498"/>
                  <a:pt x="6190925" y="3545085"/>
                  <a:pt x="6484693" y="3873055"/>
                </a:cubicBezTo>
                <a:cubicBezTo>
                  <a:pt x="6702769" y="4116667"/>
                  <a:pt x="6749067" y="4564067"/>
                  <a:pt x="6564699" y="4869471"/>
                </a:cubicBezTo>
                <a:cubicBezTo>
                  <a:pt x="6538929" y="4912110"/>
                  <a:pt x="6508772" y="4951720"/>
                  <a:pt x="6474766" y="4987555"/>
                </a:cubicBezTo>
                <a:lnTo>
                  <a:pt x="6475634" y="4987552"/>
                </a:lnTo>
                <a:cubicBezTo>
                  <a:pt x="6246183" y="5229347"/>
                  <a:pt x="5896158" y="5245005"/>
                  <a:pt x="5787911" y="5249784"/>
                </a:cubicBezTo>
                <a:cubicBezTo>
                  <a:pt x="5276208" y="5272608"/>
                  <a:pt x="5181583" y="4739335"/>
                  <a:pt x="4594647" y="4582595"/>
                </a:cubicBezTo>
                <a:cubicBezTo>
                  <a:pt x="4553401" y="4571414"/>
                  <a:pt x="4047262" y="4444111"/>
                  <a:pt x="3576692" y="4689896"/>
                </a:cubicBezTo>
                <a:cubicBezTo>
                  <a:pt x="2903508" y="5041365"/>
                  <a:pt x="3035835" y="5772616"/>
                  <a:pt x="2439534" y="6019748"/>
                </a:cubicBezTo>
                <a:cubicBezTo>
                  <a:pt x="2062607" y="6175963"/>
                  <a:pt x="1545662" y="6076257"/>
                  <a:pt x="1262869" y="5786450"/>
                </a:cubicBezTo>
                <a:cubicBezTo>
                  <a:pt x="864056" y="5377550"/>
                  <a:pt x="1125562" y="4799418"/>
                  <a:pt x="734842" y="4526254"/>
                </a:cubicBezTo>
                <a:cubicBezTo>
                  <a:pt x="506361" y="4366061"/>
                  <a:pt x="192715" y="4446641"/>
                  <a:pt x="19856" y="4511293"/>
                </a:cubicBezTo>
                <a:lnTo>
                  <a:pt x="0" y="45193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07224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Person walking up a stairs">
            <a:extLst>
              <a:ext uri="{FF2B5EF4-FFF2-40B4-BE49-F238E27FC236}">
                <a16:creationId xmlns:a16="http://schemas.microsoft.com/office/drawing/2014/main" id="{EC958757-0F66-48B4-4182-866F34E440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4621" r="1" b="11623"/>
          <a:stretch/>
        </p:blipFill>
        <p:spPr>
          <a:xfrm>
            <a:off x="-74645" y="10"/>
            <a:ext cx="1226664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4EC6B62-8D18-47C6-815A-17919789F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50443" y="-1383557"/>
            <a:ext cx="6858000" cy="962511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46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D0698278-C163-4274-7E3E-24A5C17B71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4742" y="663960"/>
            <a:ext cx="6787658" cy="3594112"/>
          </a:xfrm>
        </p:spPr>
        <p:txBody>
          <a:bodyPr anchor="t">
            <a:normAutofit/>
          </a:bodyPr>
          <a:lstStyle/>
          <a:p>
            <a:pPr algn="r"/>
            <a:r>
              <a:rPr lang="en-US" altLang="zh-TW" sz="60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AlphaGo</a:t>
            </a:r>
            <a:endParaRPr lang="zh-TW" altLang="en-US" sz="600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1A4DF74D-08D8-1B24-8DB5-C26433CA1E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742" y="5205048"/>
            <a:ext cx="6787658" cy="659920"/>
          </a:xfrm>
        </p:spPr>
        <p:txBody>
          <a:bodyPr anchor="ctr">
            <a:normAutofit/>
          </a:bodyPr>
          <a:lstStyle/>
          <a:p>
            <a:pPr algn="r"/>
            <a:endParaRPr lang="zh-TW" altLang="en-US">
              <a:solidFill>
                <a:srgbClr val="FFFFFF"/>
              </a:solidFill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0EE1950E-A750-4EB6-943D-2FE814B8F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2630" cy="2848482"/>
          </a:xfrm>
          <a:custGeom>
            <a:avLst/>
            <a:gdLst>
              <a:gd name="connsiteX0" fmla="*/ 1193013 w 2432630"/>
              <a:gd name="connsiteY0" fmla="*/ 1609830 h 2848482"/>
              <a:gd name="connsiteX1" fmla="*/ 1452520 w 2432630"/>
              <a:gd name="connsiteY1" fmla="*/ 1771993 h 2848482"/>
              <a:gd name="connsiteX2" fmla="*/ 1333256 w 2432630"/>
              <a:gd name="connsiteY2" fmla="*/ 2217094 h 2848482"/>
              <a:gd name="connsiteX3" fmla="*/ 888154 w 2432630"/>
              <a:gd name="connsiteY3" fmla="*/ 2097829 h 2848482"/>
              <a:gd name="connsiteX4" fmla="*/ 1007419 w 2432630"/>
              <a:gd name="connsiteY4" fmla="*/ 1652728 h 2848482"/>
              <a:gd name="connsiteX5" fmla="*/ 1193013 w 2432630"/>
              <a:gd name="connsiteY5" fmla="*/ 1609830 h 2848482"/>
              <a:gd name="connsiteX6" fmla="*/ 1721013 w 2432630"/>
              <a:gd name="connsiteY6" fmla="*/ 1345937 h 2848482"/>
              <a:gd name="connsiteX7" fmla="*/ 1880524 w 2432630"/>
              <a:gd name="connsiteY7" fmla="*/ 1425334 h 2848482"/>
              <a:gd name="connsiteX8" fmla="*/ 1821528 w 2432630"/>
              <a:gd name="connsiteY8" fmla="*/ 1645511 h 2848482"/>
              <a:gd name="connsiteX9" fmla="*/ 1601350 w 2432630"/>
              <a:gd name="connsiteY9" fmla="*/ 1586514 h 2848482"/>
              <a:gd name="connsiteX10" fmla="*/ 1660347 w 2432630"/>
              <a:gd name="connsiteY10" fmla="*/ 1366337 h 2848482"/>
              <a:gd name="connsiteX11" fmla="*/ 1721013 w 2432630"/>
              <a:gd name="connsiteY11" fmla="*/ 1345937 h 2848482"/>
              <a:gd name="connsiteX12" fmla="*/ 0 w 2432630"/>
              <a:gd name="connsiteY12" fmla="*/ 0 h 2848482"/>
              <a:gd name="connsiteX13" fmla="*/ 2420476 w 2432630"/>
              <a:gd name="connsiteY13" fmla="*/ 0 h 2848482"/>
              <a:gd name="connsiteX14" fmla="*/ 2431096 w 2432630"/>
              <a:gd name="connsiteY14" fmla="*/ 94052 h 2848482"/>
              <a:gd name="connsiteX15" fmla="*/ 2426545 w 2432630"/>
              <a:gd name="connsiteY15" fmla="*/ 261706 h 2848482"/>
              <a:gd name="connsiteX16" fmla="*/ 1347411 w 2432630"/>
              <a:gd name="connsiteY16" fmla="*/ 1289202 h 2848482"/>
              <a:gd name="connsiteX17" fmla="*/ 678423 w 2432630"/>
              <a:gd name="connsiteY17" fmla="*/ 1606118 h 2848482"/>
              <a:gd name="connsiteX18" fmla="*/ 284014 w 2432630"/>
              <a:gd name="connsiteY18" fmla="*/ 2398976 h 2848482"/>
              <a:gd name="connsiteX19" fmla="*/ 97407 w 2432630"/>
              <a:gd name="connsiteY19" fmla="*/ 2742323 h 2848482"/>
              <a:gd name="connsiteX20" fmla="*/ 0 w 2432630"/>
              <a:gd name="connsiteY20" fmla="*/ 2848482 h 284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32630" h="2848482">
                <a:moveTo>
                  <a:pt x="1193013" y="1609830"/>
                </a:moveTo>
                <a:cubicBezTo>
                  <a:pt x="1297352" y="1617205"/>
                  <a:pt x="1396284" y="1674588"/>
                  <a:pt x="1452520" y="1771993"/>
                </a:cubicBezTo>
                <a:cubicBezTo>
                  <a:pt x="1542498" y="1927838"/>
                  <a:pt x="1489101" y="2127117"/>
                  <a:pt x="1333256" y="2217094"/>
                </a:cubicBezTo>
                <a:cubicBezTo>
                  <a:pt x="1177410" y="2307071"/>
                  <a:pt x="978131" y="2253675"/>
                  <a:pt x="888154" y="2097829"/>
                </a:cubicBezTo>
                <a:cubicBezTo>
                  <a:pt x="798176" y="1941984"/>
                  <a:pt x="851572" y="1742705"/>
                  <a:pt x="1007419" y="1652728"/>
                </a:cubicBezTo>
                <a:cubicBezTo>
                  <a:pt x="1065861" y="1618986"/>
                  <a:pt x="1130410" y="1605406"/>
                  <a:pt x="1193013" y="1609830"/>
                </a:cubicBezTo>
                <a:close/>
                <a:moveTo>
                  <a:pt x="1721013" y="1345937"/>
                </a:moveTo>
                <a:cubicBezTo>
                  <a:pt x="1783347" y="1338202"/>
                  <a:pt x="1847142" y="1367515"/>
                  <a:pt x="1880524" y="1425334"/>
                </a:cubicBezTo>
                <a:cubicBezTo>
                  <a:pt x="1925033" y="1502425"/>
                  <a:pt x="1898619" y="1601002"/>
                  <a:pt x="1821528" y="1645511"/>
                </a:cubicBezTo>
                <a:cubicBezTo>
                  <a:pt x="1744436" y="1690020"/>
                  <a:pt x="1645859" y="1663606"/>
                  <a:pt x="1601350" y="1586514"/>
                </a:cubicBezTo>
                <a:cubicBezTo>
                  <a:pt x="1556841" y="1509423"/>
                  <a:pt x="1583254" y="1410846"/>
                  <a:pt x="1660347" y="1366337"/>
                </a:cubicBezTo>
                <a:cubicBezTo>
                  <a:pt x="1679620" y="1355210"/>
                  <a:pt x="1700235" y="1348515"/>
                  <a:pt x="1721013" y="1345937"/>
                </a:cubicBezTo>
                <a:close/>
                <a:moveTo>
                  <a:pt x="0" y="0"/>
                </a:moveTo>
                <a:lnTo>
                  <a:pt x="2420476" y="0"/>
                </a:lnTo>
                <a:lnTo>
                  <a:pt x="2431096" y="94052"/>
                </a:lnTo>
                <a:cubicBezTo>
                  <a:pt x="2434004" y="150699"/>
                  <a:pt x="2432933" y="206775"/>
                  <a:pt x="2426545" y="261706"/>
                </a:cubicBezTo>
                <a:cubicBezTo>
                  <a:pt x="2360669" y="828256"/>
                  <a:pt x="1972176" y="1172577"/>
                  <a:pt x="1347411" y="1289202"/>
                </a:cubicBezTo>
                <a:cubicBezTo>
                  <a:pt x="1096744" y="1336043"/>
                  <a:pt x="825156" y="1376752"/>
                  <a:pt x="678423" y="1606118"/>
                </a:cubicBezTo>
                <a:cubicBezTo>
                  <a:pt x="520257" y="1853673"/>
                  <a:pt x="394149" y="2125038"/>
                  <a:pt x="284014" y="2398976"/>
                </a:cubicBezTo>
                <a:cubicBezTo>
                  <a:pt x="233465" y="2524954"/>
                  <a:pt x="173906" y="2641107"/>
                  <a:pt x="97407" y="2742323"/>
                </a:cubicBezTo>
                <a:lnTo>
                  <a:pt x="0" y="284848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50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92C7A3-5FC3-8D55-22B2-4BC063D34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325563"/>
          </a:xfrm>
        </p:spPr>
        <p:txBody>
          <a:bodyPr anchor="ctr"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What is AlphaGo</a:t>
            </a:r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72CB35-2C66-61A5-06FB-F9FBE6924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25563"/>
            <a:ext cx="10972800" cy="522314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AlphaGo 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Artificial Intelligence,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		 Excellent at Go Chess.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Competition Record:</a:t>
            </a:r>
          </a:p>
          <a:p>
            <a:pPr marL="742950" lvl="1" indent="-514350">
              <a:buFont typeface="+mj-lt"/>
              <a:buAutoNum type="arabicPeriod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2015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Competitor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u="sng" dirty="0">
                <a:latin typeface="Calibri" panose="020F0502020204030204" pitchFamily="34" charset="0"/>
                <a:cs typeface="Calibri" panose="020F0502020204030204" pitchFamily="34" charset="0"/>
              </a:rPr>
              <a:t>Fan Hui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, European Go Champion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Record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： 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5:0, </a:t>
            </a:r>
            <a:r>
              <a:rPr lang="en-US" altLang="zh-TW" sz="2600" u="sng" dirty="0" err="1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Win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600" b="1" dirty="0">
                <a:latin typeface="Calibri" panose="020F0502020204030204" pitchFamily="34" charset="0"/>
                <a:cs typeface="Calibri" panose="020F0502020204030204" pitchFamily="34" charset="0"/>
              </a:rPr>
              <a:t>Before, No computer beaten human champion.</a:t>
            </a:r>
          </a:p>
          <a:p>
            <a:pPr marL="742950" lvl="1" indent="-514350">
              <a:buFont typeface="+mj-lt"/>
              <a:buAutoNum type="arabicPeriod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2016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Competitor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Lee Se-Dol, Korean Go player, 9 dan rank.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Record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：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4:1, </a:t>
            </a:r>
            <a:r>
              <a:rPr lang="en-US" altLang="zh-TW" sz="2600" u="sng" dirty="0" err="1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Win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zh-TW" alt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600" b="1" dirty="0">
                <a:latin typeface="Calibri" panose="020F0502020204030204" pitchFamily="34" charset="0"/>
                <a:cs typeface="Calibri" panose="020F0502020204030204" pitchFamily="34" charset="0"/>
              </a:rPr>
              <a:t>AI’s Milestone.</a:t>
            </a:r>
          </a:p>
        </p:txBody>
      </p:sp>
      <p:pic>
        <p:nvPicPr>
          <p:cNvPr id="1026" name="Picture 2" descr="根據世界職業圍棋排名網站Go Ratings顯示，「AlphaGo」成為世界第一。（圖片取自DeepMind的官網）">
            <a:extLst>
              <a:ext uri="{FF2B5EF4-FFF2-40B4-BE49-F238E27FC236}">
                <a16:creationId xmlns:a16="http://schemas.microsoft.com/office/drawing/2014/main" id="{DC17E6CA-B9CE-B058-8053-A492313A1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358" y="1325563"/>
            <a:ext cx="6067415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7935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92C7A3-5FC3-8D55-22B2-4BC063D34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325563"/>
          </a:xfrm>
        </p:spPr>
        <p:txBody>
          <a:bodyPr anchor="ctr"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Official Trailer:</a:t>
            </a:r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《AlphaGo世紀對決》預告片">
            <a:hlinkClick r:id="" action="ppaction://media"/>
            <a:extLst>
              <a:ext uri="{FF2B5EF4-FFF2-40B4-BE49-F238E27FC236}">
                <a16:creationId xmlns:a16="http://schemas.microsoft.com/office/drawing/2014/main" id="{22F07ECE-BF44-7E08-4448-9A39E7EED2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50975" y="1325563"/>
            <a:ext cx="9291638" cy="5222875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DCA126B-94BA-7F21-AC07-11667E6E7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387" y="1412771"/>
            <a:ext cx="9291638" cy="504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450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06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0698278-C163-4274-7E3E-24A5C17B71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1A4DF74D-08D8-1B24-8DB5-C26433CA1E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4263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39796C61-3902-4C2A-AD60-D926667F53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1" name="Freeform: Shape 2060">
            <a:extLst>
              <a:ext uri="{FF2B5EF4-FFF2-40B4-BE49-F238E27FC236}">
                <a16:creationId xmlns:a16="http://schemas.microsoft.com/office/drawing/2014/main" id="{36A49EC6-053B-4ACB-9913-5C4B245E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9474" y="2353584"/>
            <a:ext cx="7276966" cy="4504413"/>
          </a:xfrm>
          <a:custGeom>
            <a:avLst/>
            <a:gdLst>
              <a:gd name="connsiteX0" fmla="*/ 1412408 w 8831334"/>
              <a:gd name="connsiteY0" fmla="*/ 4231273 h 4923095"/>
              <a:gd name="connsiteX1" fmla="*/ 1480115 w 8831334"/>
              <a:gd name="connsiteY1" fmla="*/ 4255873 h 4923095"/>
              <a:gd name="connsiteX2" fmla="*/ 1555026 w 8831334"/>
              <a:gd name="connsiteY2" fmla="*/ 4493895 h 4923095"/>
              <a:gd name="connsiteX3" fmla="*/ 1315323 w 8831334"/>
              <a:gd name="connsiteY3" fmla="*/ 4546785 h 4923095"/>
              <a:gd name="connsiteX4" fmla="*/ 1240411 w 8831334"/>
              <a:gd name="connsiteY4" fmla="*/ 4308763 h 4923095"/>
              <a:gd name="connsiteX5" fmla="*/ 1344748 w 8831334"/>
              <a:gd name="connsiteY5" fmla="*/ 4233023 h 4923095"/>
              <a:gd name="connsiteX6" fmla="*/ 1412408 w 8831334"/>
              <a:gd name="connsiteY6" fmla="*/ 4231273 h 4923095"/>
              <a:gd name="connsiteX7" fmla="*/ 622613 w 8831334"/>
              <a:gd name="connsiteY7" fmla="*/ 3711323 h 4923095"/>
              <a:gd name="connsiteX8" fmla="*/ 726058 w 8831334"/>
              <a:gd name="connsiteY8" fmla="*/ 3713477 h 4923095"/>
              <a:gd name="connsiteX9" fmla="*/ 862930 w 8831334"/>
              <a:gd name="connsiteY9" fmla="*/ 3763207 h 4923095"/>
              <a:gd name="connsiteX10" fmla="*/ 1014368 w 8831334"/>
              <a:gd name="connsiteY10" fmla="*/ 4244384 h 4923095"/>
              <a:gd name="connsiteX11" fmla="*/ 529792 w 8831334"/>
              <a:gd name="connsiteY11" fmla="*/ 4351304 h 4923095"/>
              <a:gd name="connsiteX12" fmla="*/ 378355 w 8831334"/>
              <a:gd name="connsiteY12" fmla="*/ 3870127 h 4923095"/>
              <a:gd name="connsiteX13" fmla="*/ 622613 w 8831334"/>
              <a:gd name="connsiteY13" fmla="*/ 3711323 h 4923095"/>
              <a:gd name="connsiteX14" fmla="*/ 0 w 8831334"/>
              <a:gd name="connsiteY14" fmla="*/ 0 h 4923095"/>
              <a:gd name="connsiteX15" fmla="*/ 7345477 w 8831334"/>
              <a:gd name="connsiteY15" fmla="*/ 0 h 4923095"/>
              <a:gd name="connsiteX16" fmla="*/ 7330937 w 8831334"/>
              <a:gd name="connsiteY16" fmla="*/ 57909 h 4923095"/>
              <a:gd name="connsiteX17" fmla="*/ 7204045 w 8831334"/>
              <a:gd name="connsiteY17" fmla="*/ 525057 h 4923095"/>
              <a:gd name="connsiteX18" fmla="*/ 7423939 w 8831334"/>
              <a:gd name="connsiteY18" fmla="*/ 1259431 h 4923095"/>
              <a:gd name="connsiteX19" fmla="*/ 8123848 w 8831334"/>
              <a:gd name="connsiteY19" fmla="*/ 1829863 h 4923095"/>
              <a:gd name="connsiteX20" fmla="*/ 8304560 w 8831334"/>
              <a:gd name="connsiteY20" fmla="*/ 4410617 h 4923095"/>
              <a:gd name="connsiteX21" fmla="*/ 5824906 w 8831334"/>
              <a:gd name="connsiteY21" fmla="*/ 4582246 h 4923095"/>
              <a:gd name="connsiteX22" fmla="*/ 4814027 w 8831334"/>
              <a:gd name="connsiteY22" fmla="*/ 3900391 h 4923095"/>
              <a:gd name="connsiteX23" fmla="*/ 3389336 w 8831334"/>
              <a:gd name="connsiteY23" fmla="*/ 4033298 h 4923095"/>
              <a:gd name="connsiteX24" fmla="*/ 2844266 w 8831334"/>
              <a:gd name="connsiteY24" fmla="*/ 4497245 h 4923095"/>
              <a:gd name="connsiteX25" fmla="*/ 1361823 w 8831334"/>
              <a:gd name="connsiteY25" fmla="*/ 3978831 h 4923095"/>
              <a:gd name="connsiteX26" fmla="*/ 723961 w 8831334"/>
              <a:gd name="connsiteY26" fmla="*/ 3482165 h 4923095"/>
              <a:gd name="connsiteX27" fmla="*/ 41451 w 8831334"/>
              <a:gd name="connsiteY27" fmla="*/ 3495177 h 4923095"/>
              <a:gd name="connsiteX28" fmla="*/ 0 w 8831334"/>
              <a:gd name="connsiteY28" fmla="*/ 3499960 h 49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831334" h="4923095">
                <a:moveTo>
                  <a:pt x="1412408" y="4231273"/>
                </a:moveTo>
                <a:cubicBezTo>
                  <a:pt x="1435398" y="4234988"/>
                  <a:pt x="1458395" y="4243092"/>
                  <a:pt x="1480115" y="4255873"/>
                </a:cubicBezTo>
                <a:cubicBezTo>
                  <a:pt x="1566994" y="4306997"/>
                  <a:pt x="1600533" y="4413563"/>
                  <a:pt x="1555026" y="4493895"/>
                </a:cubicBezTo>
                <a:cubicBezTo>
                  <a:pt x="1509520" y="4574228"/>
                  <a:pt x="1402201" y="4597907"/>
                  <a:pt x="1315323" y="4546785"/>
                </a:cubicBezTo>
                <a:cubicBezTo>
                  <a:pt x="1228444" y="4495662"/>
                  <a:pt x="1194905" y="4389095"/>
                  <a:pt x="1240411" y="4308763"/>
                </a:cubicBezTo>
                <a:cubicBezTo>
                  <a:pt x="1263164" y="4268597"/>
                  <a:pt x="1301371" y="4242593"/>
                  <a:pt x="1344748" y="4233023"/>
                </a:cubicBezTo>
                <a:cubicBezTo>
                  <a:pt x="1366437" y="4228237"/>
                  <a:pt x="1389419" y="4227559"/>
                  <a:pt x="1412408" y="4231273"/>
                </a:cubicBezTo>
                <a:close/>
                <a:moveTo>
                  <a:pt x="622613" y="3711323"/>
                </a:moveTo>
                <a:cubicBezTo>
                  <a:pt x="656354" y="3707209"/>
                  <a:pt x="691202" y="3707845"/>
                  <a:pt x="726058" y="3713477"/>
                </a:cubicBezTo>
                <a:cubicBezTo>
                  <a:pt x="772533" y="3720984"/>
                  <a:pt x="819023" y="3737370"/>
                  <a:pt x="862930" y="3763207"/>
                </a:cubicBezTo>
                <a:cubicBezTo>
                  <a:pt x="1038560" y="3866555"/>
                  <a:pt x="1106361" y="4081986"/>
                  <a:pt x="1014368" y="4244384"/>
                </a:cubicBezTo>
                <a:cubicBezTo>
                  <a:pt x="922373" y="4406782"/>
                  <a:pt x="705422" y="4454653"/>
                  <a:pt x="529792" y="4351304"/>
                </a:cubicBezTo>
                <a:cubicBezTo>
                  <a:pt x="354162" y="4247957"/>
                  <a:pt x="286361" y="4032525"/>
                  <a:pt x="378355" y="3870127"/>
                </a:cubicBezTo>
                <a:cubicBezTo>
                  <a:pt x="430102" y="3778778"/>
                  <a:pt x="521385" y="3723667"/>
                  <a:pt x="622613" y="3711323"/>
                </a:cubicBezTo>
                <a:close/>
                <a:moveTo>
                  <a:pt x="0" y="0"/>
                </a:moveTo>
                <a:lnTo>
                  <a:pt x="7345477" y="0"/>
                </a:lnTo>
                <a:lnTo>
                  <a:pt x="7330937" y="57909"/>
                </a:lnTo>
                <a:cubicBezTo>
                  <a:pt x="7288864" y="213626"/>
                  <a:pt x="7242961" y="368487"/>
                  <a:pt x="7204045" y="525057"/>
                </a:cubicBezTo>
                <a:cubicBezTo>
                  <a:pt x="7133676" y="809936"/>
                  <a:pt x="7207545" y="1073056"/>
                  <a:pt x="7423939" y="1259431"/>
                </a:cubicBezTo>
                <a:cubicBezTo>
                  <a:pt x="7652783" y="1456418"/>
                  <a:pt x="7881464" y="1655861"/>
                  <a:pt x="8123848" y="1829863"/>
                </a:cubicBezTo>
                <a:cubicBezTo>
                  <a:pt x="9170527" y="2581053"/>
                  <a:pt x="8902406" y="3889765"/>
                  <a:pt x="8304560" y="4410617"/>
                </a:cubicBezTo>
                <a:cubicBezTo>
                  <a:pt x="7554009" y="5063887"/>
                  <a:pt x="6697479" y="5060469"/>
                  <a:pt x="5824906" y="4582246"/>
                </a:cubicBezTo>
                <a:cubicBezTo>
                  <a:pt x="5473190" y="4390333"/>
                  <a:pt x="5153204" y="4124206"/>
                  <a:pt x="4814027" y="3900391"/>
                </a:cubicBezTo>
                <a:cubicBezTo>
                  <a:pt x="4336267" y="3586184"/>
                  <a:pt x="3821519" y="3552717"/>
                  <a:pt x="3389336" y="4033298"/>
                </a:cubicBezTo>
                <a:cubicBezTo>
                  <a:pt x="3228138" y="4212489"/>
                  <a:pt x="3051008" y="4402509"/>
                  <a:pt x="2844266" y="4497245"/>
                </a:cubicBezTo>
                <a:cubicBezTo>
                  <a:pt x="2311195" y="4741524"/>
                  <a:pt x="1799982" y="4540883"/>
                  <a:pt x="1361823" y="3978831"/>
                </a:cubicBezTo>
                <a:cubicBezTo>
                  <a:pt x="1185983" y="3753353"/>
                  <a:pt x="1004288" y="3503556"/>
                  <a:pt x="723961" y="3482165"/>
                </a:cubicBezTo>
                <a:cubicBezTo>
                  <a:pt x="497125" y="3465003"/>
                  <a:pt x="268214" y="3473242"/>
                  <a:pt x="41451" y="3495177"/>
                </a:cubicBezTo>
                <a:lnTo>
                  <a:pt x="0" y="34999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92C7A3-5FC3-8D55-22B2-4BC063D34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10563"/>
            <a:ext cx="4618072" cy="1782986"/>
          </a:xfrm>
        </p:spPr>
        <p:txBody>
          <a:bodyPr anchor="t">
            <a:normAutofit/>
          </a:bodyPr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Any Other Chess AI Before AlphaGo?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72CB35-2C66-61A5-06FB-F9FBE6924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1049" y="810562"/>
            <a:ext cx="6094409" cy="564466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5400" b="1" dirty="0">
                <a:latin typeface="Calibri" panose="020F0502020204030204" pitchFamily="34" charset="0"/>
                <a:cs typeface="Calibri" panose="020F0502020204030204" pitchFamily="34" charset="0"/>
              </a:rPr>
              <a:t>Deep Blue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Year: 1996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Achievement: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 err="1">
                <a:latin typeface="Calibri" panose="020F0502020204030204" pitchFamily="34" charset="0"/>
                <a:cs typeface="Calibri" panose="020F0502020204030204" pitchFamily="34" charset="0"/>
              </a:rPr>
              <a:t>Beated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Russian grandmaster, Kasparov.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First Time World Champion Lost.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Methodology: 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Search Tree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MIN-MAX 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Alpha–beta pruning</a:t>
            </a:r>
          </a:p>
          <a:p>
            <a:pPr marL="685800" lvl="1" indent="-457200">
              <a:buFont typeface="+mj-lt"/>
              <a:buAutoNum type="arabicPeriod"/>
            </a:pPr>
            <a:endParaRPr lang="en-US" altLang="zh-TW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2" name="Picture 4" descr="深藍」 Deep Blue ： 第一部在棋盤上撃敗人腦的「偽AI」超級電腦- Techapple.com">
            <a:extLst>
              <a:ext uri="{FF2B5EF4-FFF2-40B4-BE49-F238E27FC236}">
                <a16:creationId xmlns:a16="http://schemas.microsoft.com/office/drawing/2014/main" id="{6D879F0B-E6C2-22DD-7035-51B756076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258" y="3050346"/>
            <a:ext cx="4618072" cy="242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636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E31ED6-CB16-CB59-2289-36367665C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325563"/>
          </a:xfrm>
        </p:spPr>
        <p:txBody>
          <a:bodyPr anchor="ctr">
            <a:normAutofit/>
          </a:bodyPr>
          <a:lstStyle/>
          <a:p>
            <a:r>
              <a:rPr lang="en-US" altLang="zh-TW" sz="5400" dirty="0">
                <a:latin typeface="Calibri" panose="020F0502020204030204" pitchFamily="34" charset="0"/>
                <a:cs typeface="Calibri" panose="020F0502020204030204" pitchFamily="34" charset="0"/>
              </a:rPr>
              <a:t>However</a:t>
            </a:r>
            <a:endParaRPr lang="zh-TW" alt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ED4587-AFE5-7C8D-935E-C57BB9710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25563"/>
            <a:ext cx="10972800" cy="40365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4000" b="1" dirty="0">
                <a:latin typeface="Calibri" panose="020F0502020204030204" pitchFamily="34" charset="0"/>
                <a:cs typeface="Calibri" panose="020F0502020204030204" pitchFamily="34" charset="0"/>
              </a:rPr>
              <a:t>Aspect of Go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Grid: 19*19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The Number of possible configurations of the board </a:t>
            </a:r>
            <a:b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More than the number of atoms in the universe.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Impossible to use Brute Force.</a:t>
            </a:r>
          </a:p>
          <a:p>
            <a:pPr marL="457200" indent="-457200" rtl="0">
              <a:buSzPts val="2400"/>
              <a:buFont typeface="Wingdings" panose="05000000000000000000" pitchFamily="2" charset="2"/>
              <a:buChar char="Ø"/>
            </a:pP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Neither MIN-MAX Nor Alpha–Beta Pruning.</a:t>
            </a:r>
          </a:p>
          <a:p>
            <a:pPr marL="457200" indent="-457200" rtl="0">
              <a:buSzPts val="2400"/>
              <a:buFont typeface="Wingdings" panose="05000000000000000000" pitchFamily="2" charset="2"/>
              <a:buChar char="Ø"/>
            </a:pPr>
            <a:endParaRPr lang="en-US" altLang="zh-TW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TW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TW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TW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TW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TW" altLang="en-US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 descr="Image of intricate wires combining into networks">
            <a:extLst>
              <a:ext uri="{FF2B5EF4-FFF2-40B4-BE49-F238E27FC236}">
                <a16:creationId xmlns:a16="http://schemas.microsoft.com/office/drawing/2014/main" id="{C4AC9E0B-3F8A-81F4-254B-37F1C0813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0627" y="4375390"/>
            <a:ext cx="4266059" cy="2401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301397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288</Words>
  <Application>Microsoft Office PowerPoint</Application>
  <PresentationFormat>寬螢幕</PresentationFormat>
  <Paragraphs>37</Paragraphs>
  <Slides>7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6" baseType="lpstr">
      <vt:lpstr>Microsoft YaHei</vt:lpstr>
      <vt:lpstr>微軟正黑體</vt:lpstr>
      <vt:lpstr>Arial</vt:lpstr>
      <vt:lpstr>Avenir Next LT Pro</vt:lpstr>
      <vt:lpstr>Calibri</vt:lpstr>
      <vt:lpstr>Helvetica</vt:lpstr>
      <vt:lpstr>Posterama</vt:lpstr>
      <vt:lpstr>Wingdings</vt:lpstr>
      <vt:lpstr>SplashVTI</vt:lpstr>
      <vt:lpstr>AlphaGo</vt:lpstr>
      <vt:lpstr>What is AlphaGo</vt:lpstr>
      <vt:lpstr>What is AlphaGo？</vt:lpstr>
      <vt:lpstr>Official Trailer: AlphaGo</vt:lpstr>
      <vt:lpstr>Methodology</vt:lpstr>
      <vt:lpstr>Any Other Chess AI Before AlphaGo?</vt:lpstr>
      <vt:lpstr>However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哲平 何</dc:creator>
  <cp:lastModifiedBy>哲平 何</cp:lastModifiedBy>
  <cp:revision>111</cp:revision>
  <dcterms:created xsi:type="dcterms:W3CDTF">2023-04-19T11:13:51Z</dcterms:created>
  <dcterms:modified xsi:type="dcterms:W3CDTF">2023-04-20T06:07:11Z</dcterms:modified>
</cp:coreProperties>
</file>

<file path=docProps/thumbnail.jpeg>
</file>